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5" r:id="rId3"/>
    <p:sldId id="266" r:id="rId4"/>
    <p:sldId id="267" r:id="rId5"/>
    <p:sldId id="261" r:id="rId6"/>
    <p:sldId id="268" r:id="rId7"/>
    <p:sldId id="269" r:id="rId8"/>
    <p:sldId id="262" r:id="rId9"/>
    <p:sldId id="270" r:id="rId10"/>
    <p:sldId id="271" r:id="rId11"/>
    <p:sldId id="263" r:id="rId12"/>
    <p:sldId id="272" r:id="rId13"/>
    <p:sldId id="273" r:id="rId14"/>
  </p:sldIdLst>
  <p:sldSz cx="6858000" cy="9144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5"/>
    <a:srgbClr val="FFFFF7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2129" autoAdjust="0"/>
  </p:normalViewPr>
  <p:slideViewPr>
    <p:cSldViewPr>
      <p:cViewPr>
        <p:scale>
          <a:sx n="80" d="100"/>
          <a:sy n="80" d="100"/>
        </p:scale>
        <p:origin x="2034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34C41-3AB2-4DED-8369-3E2085C32BF3}" type="datetimeFigureOut">
              <a:rPr kumimoji="1" lang="ja-JP" altLang="en-US" smtClean="0"/>
              <a:pPr/>
              <a:t>2018/3/9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981200" y="739775"/>
            <a:ext cx="2773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C47A5-FB62-4057-A70A-D84E2EDF10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87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C47A5-FB62-4057-A70A-D84E2EDF104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46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C47A5-FB62-4057-A70A-D84E2EDF104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08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C47A5-FB62-4057-A70A-D84E2EDF104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26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C47A5-FB62-4057-A70A-D84E2EDF104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81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9737-EC3B-48E9-BB60-E7FCE3C853C9}" type="datetime1">
              <a:rPr kumimoji="1" lang="ja-JP" altLang="en-US" smtClean="0"/>
              <a:pPr/>
              <a:t>2018/3/9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E2DA-1116-4A31-BDB4-C73C4DE71440}" type="datetime1">
              <a:rPr kumimoji="1" lang="ja-JP" altLang="en-US" smtClean="0"/>
              <a:pPr/>
              <a:t>2018/3/9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D82-CEB6-4317-9C74-AFC8FE97530A}" type="datetime1">
              <a:rPr kumimoji="1" lang="ja-JP" altLang="en-US" smtClean="0"/>
              <a:pPr/>
              <a:t>2018/3/9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9D5D-D38D-4390-9714-CB007DE578F8}" type="datetime1">
              <a:rPr kumimoji="1" lang="ja-JP" altLang="en-US" smtClean="0"/>
              <a:pPr/>
              <a:t>2018/3/9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62A7-38BB-4B58-B8FF-F0CF0D4A6A04}" type="datetime1">
              <a:rPr kumimoji="1" lang="ja-JP" altLang="en-US" smtClean="0"/>
              <a:pPr/>
              <a:t>2018/3/9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E80B-7540-41F9-9FA6-6E8961975E10}" type="datetime1">
              <a:rPr kumimoji="1" lang="ja-JP" altLang="en-US" smtClean="0"/>
              <a:pPr/>
              <a:t>2018/3/9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ABF6-9542-4403-937C-CA97F682699F}" type="datetime1">
              <a:rPr kumimoji="1" lang="ja-JP" altLang="en-US" smtClean="0"/>
              <a:pPr/>
              <a:t>2018/3/9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494DD-A9F3-4638-BEE5-40D387D6C89F}" type="datetime1">
              <a:rPr kumimoji="1" lang="ja-JP" altLang="en-US" smtClean="0"/>
              <a:pPr/>
              <a:t>2018/3/9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855E-073E-4D65-B8A1-D18D4757383D}" type="datetime1">
              <a:rPr kumimoji="1" lang="ja-JP" altLang="en-US" smtClean="0"/>
              <a:pPr/>
              <a:t>2018/3/9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B88C-7BF3-4A02-8551-A0F9F2022940}" type="datetime1">
              <a:rPr kumimoji="1" lang="ja-JP" altLang="en-US" smtClean="0"/>
              <a:pPr/>
              <a:t>2018/3/9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FE84-4265-4614-876E-C4BE67F63DC9}" type="datetime1">
              <a:rPr kumimoji="1" lang="ja-JP" altLang="en-US" smtClean="0"/>
              <a:pPr/>
              <a:t>2018/3/9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B84D-EA4D-415D-AAD5-8E1CA718E5F8}" type="datetime1">
              <a:rPr kumimoji="1" lang="ja-JP" altLang="en-US" smtClean="0"/>
              <a:pPr/>
              <a:t>2018/3/9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80382-25CA-4FA2-AF84-F9A141A90F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Picture 2" descr="\\fs1\掲示板\02広報・キャンぺーン課\03_各種ロゴデータ（最新）\03スポーツ少年団マーク\jpeg\CMYK(印刷物等で使用)\カラー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6796" y="0"/>
            <a:ext cx="701204" cy="62047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6512"/>
            <a:ext cx="6858000" cy="576064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/>
              <a:t>市区町村スポーツ少年団登録手続きの流れ</a:t>
            </a:r>
            <a:endParaRPr kumimoji="1" lang="ja-JP" altLang="en-US" sz="20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539552"/>
            <a:ext cx="6858000" cy="288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1100" dirty="0" smtClean="0"/>
              <a:t>お手元にスポーツ少年団登録に関する</a:t>
            </a:r>
            <a:r>
              <a:rPr lang="ja-JP" altLang="en-US" sz="1100" dirty="0" smtClean="0"/>
              <a:t>ご案内を用意してください。</a:t>
            </a:r>
            <a:endParaRPr lang="en-US" altLang="ja-JP" sz="11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158401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①スポーツ少年団登録システムにログイン</a:t>
            </a:r>
            <a:endParaRPr kumimoji="1" lang="en-US" altLang="ja-JP" sz="1000" dirty="0" smtClean="0"/>
          </a:p>
          <a:p>
            <a:r>
              <a:rPr lang="en-US" altLang="ja-JP" sz="1000" dirty="0"/>
              <a:t>https://</a:t>
            </a:r>
            <a:r>
              <a:rPr lang="en-US" altLang="ja-JP" sz="1000" dirty="0" smtClean="0"/>
              <a:t>www.jjsa-entry.jp</a:t>
            </a:r>
            <a:r>
              <a:rPr lang="ja-JP" altLang="en-US" sz="1000" dirty="0" smtClean="0"/>
              <a:t>　へアクセスします。</a:t>
            </a:r>
            <a:endParaRPr lang="en-US" altLang="ja-JP" sz="1000" dirty="0" smtClean="0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9198" t="10626" r="11108" b="8657"/>
          <a:stretch>
            <a:fillRect/>
          </a:stretch>
        </p:blipFill>
        <p:spPr bwMode="auto">
          <a:xfrm>
            <a:off x="95556" y="2051720"/>
            <a:ext cx="6069748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テキスト ボックス 27"/>
          <p:cNvSpPr txBox="1"/>
          <p:nvPr/>
        </p:nvSpPr>
        <p:spPr>
          <a:xfrm>
            <a:off x="3573016" y="4067944"/>
            <a:ext cx="2304256" cy="4001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通知文記載のユーザー名とパスワードを入力</a:t>
            </a:r>
            <a:endParaRPr kumimoji="1" lang="ja-JP" altLang="en-US" sz="1000" dirty="0"/>
          </a:p>
        </p:txBody>
      </p:sp>
      <p:sp>
        <p:nvSpPr>
          <p:cNvPr id="62" name="コンテンツ プレースホルダ 2"/>
          <p:cNvSpPr txBox="1">
            <a:spLocks/>
          </p:cNvSpPr>
          <p:nvPr/>
        </p:nvSpPr>
        <p:spPr>
          <a:xfrm>
            <a:off x="72000" y="909465"/>
            <a:ext cx="6525344" cy="56619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1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①スポーツ少年団登録システムにログイン</a:t>
            </a: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→②市区町村情報入力→③単位団登録申請の受付・登録料受領→</a:t>
            </a:r>
            <a:endParaRPr kumimoji="1" lang="en-US" altLang="ja-JP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1100" dirty="0" smtClean="0"/>
              <a:t>④都道府県スポーツ少年団へ登録申請→⑤登録料請求メール受信→⑥登録料の支払い→⑦登録完了</a:t>
            </a:r>
            <a:endParaRPr kumimoji="1" lang="ja-JP" altLang="en-US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1</a:t>
            </a:fld>
            <a:r>
              <a:rPr kumimoji="1" lang="en-US" altLang="ja-JP" dirty="0" smtClean="0"/>
              <a:t>/13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1124744" y="1696979"/>
            <a:ext cx="2016224" cy="246221"/>
          </a:xfrm>
          <a:prstGeom prst="flowChartProcess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―</a:t>
            </a:r>
            <a:r>
              <a:rPr lang="ja-JP" altLang="en-US" sz="1000" dirty="0" smtClean="0"/>
              <a:t>登録申請状況管理の</a:t>
            </a:r>
            <a:r>
              <a:rPr kumimoji="1" lang="ja-JP" altLang="en-US" sz="1000" dirty="0" smtClean="0"/>
              <a:t>流れ</a:t>
            </a:r>
            <a:r>
              <a:rPr kumimoji="1" lang="en-US" altLang="ja-JP" sz="1000" dirty="0" smtClean="0"/>
              <a:t>―</a:t>
            </a:r>
            <a:endParaRPr kumimoji="1" lang="ja-JP" altLang="en-US" sz="1000" dirty="0"/>
          </a:p>
        </p:txBody>
      </p:sp>
      <p:sp>
        <p:nvSpPr>
          <p:cNvPr id="17" name="角丸四角形 16"/>
          <p:cNvSpPr/>
          <p:nvPr/>
        </p:nvSpPr>
        <p:spPr>
          <a:xfrm>
            <a:off x="188640" y="2231232"/>
            <a:ext cx="864096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 smtClean="0">
                <a:solidFill>
                  <a:schemeClr val="tx1"/>
                </a:solidFill>
              </a:rPr>
              <a:t>単位団から登録申請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628800" y="2231232"/>
            <a:ext cx="864096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市区町村にて確認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628800" y="2735288"/>
            <a:ext cx="864096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登録内容</a:t>
            </a:r>
            <a:r>
              <a:rPr kumimoji="1" lang="en-US" altLang="ja-JP" sz="1050" dirty="0" smtClean="0">
                <a:solidFill>
                  <a:schemeClr val="tx1"/>
                </a:solidFill>
              </a:rPr>
              <a:t>OK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636912" y="2735288"/>
            <a:ext cx="864096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登録内容確認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628800" y="3311352"/>
            <a:ext cx="864096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登録料</a:t>
            </a:r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請求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188640" y="3311352"/>
            <a:ext cx="864096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請求メール受信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1628800" y="4031432"/>
            <a:ext cx="864096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登録料</a:t>
            </a:r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入金確認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cxnSp>
        <p:nvCxnSpPr>
          <p:cNvPr id="25" name="直線矢印コネクタ 24"/>
          <p:cNvCxnSpPr>
            <a:stCxn id="17" idx="3"/>
            <a:endCxn id="18" idx="1"/>
          </p:cNvCxnSpPr>
          <p:nvPr/>
        </p:nvCxnSpPr>
        <p:spPr>
          <a:xfrm>
            <a:off x="1052736" y="2411252"/>
            <a:ext cx="5760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18" idx="2"/>
            <a:endCxn id="19" idx="0"/>
          </p:cNvCxnSpPr>
          <p:nvPr/>
        </p:nvCxnSpPr>
        <p:spPr>
          <a:xfrm>
            <a:off x="2060848" y="2591272"/>
            <a:ext cx="0" cy="1440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18" idx="2"/>
            <a:endCxn id="20" idx="0"/>
          </p:cNvCxnSpPr>
          <p:nvPr/>
        </p:nvCxnSpPr>
        <p:spPr>
          <a:xfrm>
            <a:off x="2060848" y="2591272"/>
            <a:ext cx="1008112" cy="1440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19" idx="2"/>
            <a:endCxn id="21" idx="0"/>
          </p:cNvCxnSpPr>
          <p:nvPr/>
        </p:nvCxnSpPr>
        <p:spPr>
          <a:xfrm>
            <a:off x="2060848" y="3095328"/>
            <a:ext cx="0" cy="2160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21" idx="1"/>
            <a:endCxn id="22" idx="3"/>
          </p:cNvCxnSpPr>
          <p:nvPr/>
        </p:nvCxnSpPr>
        <p:spPr>
          <a:xfrm flipH="1">
            <a:off x="1052736" y="3491372"/>
            <a:ext cx="5760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角丸四角形 37"/>
          <p:cNvSpPr/>
          <p:nvPr/>
        </p:nvSpPr>
        <p:spPr>
          <a:xfrm>
            <a:off x="188640" y="4031432"/>
            <a:ext cx="864096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登録料</a:t>
            </a:r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入金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cxnSp>
        <p:nvCxnSpPr>
          <p:cNvPr id="39" name="直線矢印コネクタ 38"/>
          <p:cNvCxnSpPr>
            <a:stCxn id="22" idx="2"/>
            <a:endCxn id="38" idx="0"/>
          </p:cNvCxnSpPr>
          <p:nvPr/>
        </p:nvCxnSpPr>
        <p:spPr>
          <a:xfrm>
            <a:off x="620688" y="3671392"/>
            <a:ext cx="0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38" idx="3"/>
            <a:endCxn id="23" idx="1"/>
          </p:cNvCxnSpPr>
          <p:nvPr/>
        </p:nvCxnSpPr>
        <p:spPr>
          <a:xfrm>
            <a:off x="1052736" y="4211452"/>
            <a:ext cx="5760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右中かっこ 46"/>
          <p:cNvSpPr/>
          <p:nvPr/>
        </p:nvSpPr>
        <p:spPr>
          <a:xfrm>
            <a:off x="3717032" y="2087216"/>
            <a:ext cx="288032" cy="108012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077072" y="251926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申請中</a:t>
            </a:r>
            <a:endParaRPr kumimoji="1" lang="en-US" altLang="ja-JP" sz="1200" dirty="0" smtClean="0"/>
          </a:p>
        </p:txBody>
      </p:sp>
      <p:sp>
        <p:nvSpPr>
          <p:cNvPr id="49" name="右中かっこ 48"/>
          <p:cNvSpPr/>
          <p:nvPr/>
        </p:nvSpPr>
        <p:spPr>
          <a:xfrm>
            <a:off x="3717032" y="3311352"/>
            <a:ext cx="288032" cy="468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077072" y="339439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入金待ち</a:t>
            </a:r>
            <a:endParaRPr kumimoji="1" lang="en-US" altLang="ja-JP" sz="1200" dirty="0" smtClean="0"/>
          </a:p>
        </p:txBody>
      </p:sp>
      <p:sp>
        <p:nvSpPr>
          <p:cNvPr id="51" name="右中かっこ 50"/>
          <p:cNvSpPr/>
          <p:nvPr/>
        </p:nvSpPr>
        <p:spPr>
          <a:xfrm>
            <a:off x="3717032" y="3887416"/>
            <a:ext cx="288032" cy="468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077072" y="397045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登録</a:t>
            </a:r>
            <a:endParaRPr kumimoji="1" lang="en-US" altLang="ja-JP" sz="1200" dirty="0" smtClean="0"/>
          </a:p>
        </p:txBody>
      </p:sp>
      <p:cxnSp>
        <p:nvCxnSpPr>
          <p:cNvPr id="54" name="直線コネクタ 53"/>
          <p:cNvCxnSpPr/>
          <p:nvPr/>
        </p:nvCxnSpPr>
        <p:spPr>
          <a:xfrm>
            <a:off x="72008" y="3239344"/>
            <a:ext cx="53012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72008" y="3815408"/>
            <a:ext cx="53012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フローチャート: 処理 56"/>
          <p:cNvSpPr/>
          <p:nvPr/>
        </p:nvSpPr>
        <p:spPr>
          <a:xfrm>
            <a:off x="72008" y="1547664"/>
            <a:ext cx="5373216" cy="3024336"/>
          </a:xfrm>
          <a:prstGeom prst="flowChartProcess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ローチャート: 処理 57"/>
          <p:cNvSpPr/>
          <p:nvPr/>
        </p:nvSpPr>
        <p:spPr>
          <a:xfrm>
            <a:off x="188640" y="2015208"/>
            <a:ext cx="864096" cy="14401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単位団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59" name="フローチャート: 処理 58"/>
          <p:cNvSpPr/>
          <p:nvPr/>
        </p:nvSpPr>
        <p:spPr>
          <a:xfrm>
            <a:off x="1628800" y="2015208"/>
            <a:ext cx="864096" cy="14401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市区町村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84" name="コンテンツ プレースホルダ 2"/>
          <p:cNvSpPr txBox="1">
            <a:spLocks/>
          </p:cNvSpPr>
          <p:nvPr/>
        </p:nvSpPr>
        <p:spPr>
          <a:xfrm>
            <a:off x="72000" y="720000"/>
            <a:ext cx="6525344" cy="56619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①スポーツ少年団登録システムにログイン→②市区町村情報入力→</a:t>
            </a:r>
            <a:r>
              <a:rPr kumimoji="1" lang="ja-JP" altLang="en-US" sz="1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③単位団登録申請の受付・登録料受領</a:t>
            </a: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→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1100" dirty="0" smtClean="0"/>
              <a:t>④都道府県スポーツ少年団へ登録申請→⑤登録料請求メール受信→⑥登録料の支払い→⑦登録完了</a:t>
            </a:r>
            <a:endParaRPr kumimoji="1" lang="ja-JP" altLang="en-US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タイトル 1"/>
          <p:cNvSpPr>
            <a:spLocks noGrp="1"/>
          </p:cNvSpPr>
          <p:nvPr>
            <p:ph type="title"/>
          </p:nvPr>
        </p:nvSpPr>
        <p:spPr>
          <a:xfrm>
            <a:off x="0" y="-36512"/>
            <a:ext cx="6858000" cy="576064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/>
              <a:t>市区町村スポーツ少年団登録手続きの流れ</a:t>
            </a:r>
            <a:endParaRPr kumimoji="1" lang="ja-JP" altLang="en-US" sz="2000" b="1" dirty="0"/>
          </a:p>
        </p:txBody>
      </p:sp>
      <p:sp>
        <p:nvSpPr>
          <p:cNvPr id="53" name="スライド番号プレースホルダ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10</a:t>
            </a:fld>
            <a:r>
              <a:rPr kumimoji="1" lang="en-US" altLang="ja-JP" dirty="0" smtClean="0"/>
              <a:t>/13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1440000"/>
            <a:ext cx="6597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④都道府県スポーツ少年団へ登録申請</a:t>
            </a:r>
            <a:endParaRPr lang="en-US" altLang="ja-JP" sz="1000" dirty="0" smtClean="0"/>
          </a:p>
          <a:p>
            <a:r>
              <a:rPr lang="ja-JP" altLang="en-US" sz="1000" dirty="0" smtClean="0"/>
              <a:t>メニュー画面から都道府県スポーツ少年団に登録申請をするため、「市区町村」の「登録」ボタンを押します。</a:t>
            </a:r>
            <a:endParaRPr lang="en-US" altLang="ja-JP" sz="1000" dirty="0" smtClean="0"/>
          </a:p>
        </p:txBody>
      </p: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116625" y="1979703"/>
            <a:ext cx="5422942" cy="4803172"/>
            <a:chOff x="44624" y="1187624"/>
            <a:chExt cx="3744416" cy="36724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9713" t="10626" r="32887" b="6688"/>
            <a:stretch>
              <a:fillRect/>
            </a:stretch>
          </p:blipFill>
          <p:spPr bwMode="auto">
            <a:xfrm>
              <a:off x="44624" y="1187624"/>
              <a:ext cx="3744416" cy="3672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1387065" y="2564027"/>
              <a:ext cx="944677" cy="19413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050" dirty="0" smtClean="0"/>
                <a:t>「登録」ボタンを押す</a:t>
              </a:r>
              <a:endParaRPr kumimoji="1" lang="ja-JP" altLang="en-US" sz="1050" dirty="0"/>
            </a:p>
          </p:txBody>
        </p:sp>
        <p:sp>
          <p:nvSpPr>
            <p:cNvPr id="8" name="線吹き出し 1 (枠付き) 7"/>
            <p:cNvSpPr/>
            <p:nvPr/>
          </p:nvSpPr>
          <p:spPr>
            <a:xfrm>
              <a:off x="492108" y="2508971"/>
              <a:ext cx="348038" cy="275279"/>
            </a:xfrm>
            <a:prstGeom prst="borderCallout1">
              <a:avLst>
                <a:gd name="adj1" fmla="val 47828"/>
                <a:gd name="adj2" fmla="val 238157"/>
                <a:gd name="adj3" fmla="val 48256"/>
                <a:gd name="adj4" fmla="val 124086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コンテンツ プレースホルダ 2"/>
          <p:cNvSpPr txBox="1">
            <a:spLocks/>
          </p:cNvSpPr>
          <p:nvPr/>
        </p:nvSpPr>
        <p:spPr>
          <a:xfrm>
            <a:off x="72000" y="720000"/>
            <a:ext cx="6525344" cy="56619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①スポーツ少年団登録システムにログイン→②市区町村情報入力→③単位団登録申請の受付・登録料受領→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④都道府県スポーツ少年団へ登録申請</a:t>
            </a:r>
            <a:r>
              <a:rPr lang="ja-JP" altLang="en-US" sz="1100" dirty="0" smtClean="0"/>
              <a:t>→⑤登録料請求メール受信→⑥登録料の支払い→⑦登録完了</a:t>
            </a:r>
            <a:endParaRPr kumimoji="1" lang="ja-JP" altLang="en-US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0" y="-36512"/>
            <a:ext cx="6858000" cy="576064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/>
              <a:t>市区町村スポーツ少年団登録手続きの流れ</a:t>
            </a:r>
            <a:endParaRPr kumimoji="1" lang="ja-JP" altLang="en-US" sz="2000" b="1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11</a:t>
            </a:fld>
            <a:r>
              <a:rPr kumimoji="1" lang="en-US" altLang="ja-JP" dirty="0" smtClean="0"/>
              <a:t>/13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260648" y="1331640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④</a:t>
            </a:r>
            <a:r>
              <a:rPr lang="en-US" altLang="ja-JP" sz="1100" dirty="0" smtClean="0"/>
              <a:t>-1</a:t>
            </a:r>
            <a:r>
              <a:rPr lang="ja-JP" altLang="en-US" sz="1100" dirty="0" smtClean="0"/>
              <a:t>　市区町村スポーツ少年団登録確認</a:t>
            </a:r>
            <a:endParaRPr lang="en-US" altLang="ja-JP" sz="1100" dirty="0" smtClean="0"/>
          </a:p>
          <a:p>
            <a:r>
              <a:rPr lang="ja-JP" altLang="en-US" sz="1100" dirty="0" smtClean="0"/>
              <a:t>登録申請内容の確認を行い、「確認」ボタンを押します。</a:t>
            </a:r>
            <a:endParaRPr lang="en-US" altLang="ja-JP" sz="1100" dirty="0" smtClean="0"/>
          </a:p>
        </p:txBody>
      </p:sp>
      <p:grpSp>
        <p:nvGrpSpPr>
          <p:cNvPr id="3" name="グループ化 14"/>
          <p:cNvGrpSpPr>
            <a:grpSpLocks noChangeAspect="1"/>
          </p:cNvGrpSpPr>
          <p:nvPr/>
        </p:nvGrpSpPr>
        <p:grpSpPr>
          <a:xfrm>
            <a:off x="116638" y="1903190"/>
            <a:ext cx="3619114" cy="7084206"/>
            <a:chOff x="5373216" y="1691680"/>
            <a:chExt cx="7704856" cy="1216935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9713" t="10626" r="21070" b="5704"/>
            <a:stretch>
              <a:fillRect/>
            </a:stretch>
          </p:blipFill>
          <p:spPr bwMode="auto">
            <a:xfrm>
              <a:off x="5373216" y="1691680"/>
              <a:ext cx="7704856" cy="612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0115" t="16532" r="21221" b="5704"/>
            <a:stretch>
              <a:fillRect/>
            </a:stretch>
          </p:blipFill>
          <p:spPr bwMode="auto">
            <a:xfrm>
              <a:off x="5445224" y="7740352"/>
              <a:ext cx="7632848" cy="5688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0115" t="56891" r="21221" b="10625"/>
            <a:stretch>
              <a:fillRect/>
            </a:stretch>
          </p:blipFill>
          <p:spPr bwMode="auto">
            <a:xfrm>
              <a:off x="5445224" y="11484768"/>
              <a:ext cx="763284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フローチャート: 処理 15"/>
          <p:cNvSpPr/>
          <p:nvPr/>
        </p:nvSpPr>
        <p:spPr>
          <a:xfrm>
            <a:off x="44624" y="1835696"/>
            <a:ext cx="3744416" cy="7200800"/>
          </a:xfrm>
          <a:prstGeom prst="flowChartProcess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ローチャート: 処理 41"/>
          <p:cNvSpPr/>
          <p:nvPr/>
        </p:nvSpPr>
        <p:spPr>
          <a:xfrm>
            <a:off x="908720" y="3131840"/>
            <a:ext cx="936104" cy="648072"/>
          </a:xfrm>
          <a:prstGeom prst="flowChartProcess">
            <a:avLst/>
          </a:prstGeom>
          <a:solidFill>
            <a:srgbClr val="FF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ローチャート: 処理 45"/>
          <p:cNvSpPr/>
          <p:nvPr/>
        </p:nvSpPr>
        <p:spPr>
          <a:xfrm>
            <a:off x="2204864" y="3131840"/>
            <a:ext cx="720080" cy="648072"/>
          </a:xfrm>
          <a:prstGeom prst="flowChartProcess">
            <a:avLst/>
          </a:prstGeom>
          <a:solidFill>
            <a:srgbClr val="FF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ローチャート: 処理 46"/>
          <p:cNvSpPr/>
          <p:nvPr/>
        </p:nvSpPr>
        <p:spPr>
          <a:xfrm>
            <a:off x="180000" y="4355976"/>
            <a:ext cx="1224136" cy="792088"/>
          </a:xfrm>
          <a:prstGeom prst="flowChartProcess">
            <a:avLst/>
          </a:prstGeom>
          <a:solidFill>
            <a:srgbClr val="FF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506388" y="8687489"/>
            <a:ext cx="1562572" cy="27699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「確認」ボタンを押す</a:t>
            </a:r>
            <a:endParaRPr kumimoji="1" lang="ja-JP" altLang="en-US" sz="1200" dirty="0"/>
          </a:p>
        </p:txBody>
      </p:sp>
      <p:sp>
        <p:nvSpPr>
          <p:cNvPr id="49" name="線吹き出し 2 (枠付き) 48"/>
          <p:cNvSpPr/>
          <p:nvPr/>
        </p:nvSpPr>
        <p:spPr>
          <a:xfrm>
            <a:off x="138236" y="8748464"/>
            <a:ext cx="288032" cy="180008"/>
          </a:xfrm>
          <a:prstGeom prst="borderCallout2">
            <a:avLst>
              <a:gd name="adj1" fmla="val 49614"/>
              <a:gd name="adj2" fmla="val 106308"/>
              <a:gd name="adj3" fmla="val 54023"/>
              <a:gd name="adj4" fmla="val 297271"/>
              <a:gd name="adj5" fmla="val 62346"/>
              <a:gd name="adj6" fmla="val 4645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コンテンツ プレースホルダ 2"/>
          <p:cNvSpPr txBox="1">
            <a:spLocks/>
          </p:cNvSpPr>
          <p:nvPr/>
        </p:nvSpPr>
        <p:spPr>
          <a:xfrm>
            <a:off x="72000" y="720000"/>
            <a:ext cx="6525344" cy="56619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①スポーツ少年団登録システムにログイン→②市区町村情報入力→③単位団登録申請の受付・登録料受領→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④都道府県スポーツ少年団へ登録申請</a:t>
            </a:r>
            <a:r>
              <a:rPr lang="ja-JP" altLang="en-US" sz="1100" dirty="0" smtClean="0"/>
              <a:t>→⑤登録料請求メール受信→⑥登録料の支払い→⑦登録完了</a:t>
            </a:r>
            <a:endParaRPr kumimoji="1" lang="ja-JP" altLang="en-US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0" y="-36512"/>
            <a:ext cx="6858000" cy="576064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/>
              <a:t>市区町村スポーツ少年団登録手続きの流れ</a:t>
            </a:r>
            <a:endParaRPr kumimoji="1" lang="ja-JP" altLang="en-US" sz="2000" b="1" dirty="0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12</a:t>
            </a:fld>
            <a:r>
              <a:rPr kumimoji="1" lang="en-US" altLang="ja-JP" dirty="0" smtClean="0"/>
              <a:t>/13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/>
          <p:nvPr/>
        </p:nvSpPr>
        <p:spPr>
          <a:xfrm>
            <a:off x="0" y="1440000"/>
            <a:ext cx="6597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④</a:t>
            </a:r>
            <a:r>
              <a:rPr lang="en-US" altLang="ja-JP" sz="1000" dirty="0" smtClean="0"/>
              <a:t>-2</a:t>
            </a:r>
            <a:r>
              <a:rPr lang="ja-JP" altLang="en-US" sz="1000" dirty="0" smtClean="0"/>
              <a:t>　最終確認画面</a:t>
            </a:r>
            <a:endParaRPr lang="en-US" altLang="ja-JP" sz="1000" dirty="0" smtClean="0"/>
          </a:p>
          <a:p>
            <a:r>
              <a:rPr lang="ja-JP" altLang="en-US" sz="1000" dirty="0" smtClean="0"/>
              <a:t>「登録申請」ボタンを押すと都道府県スポーツ少年団に登録申請されます。</a:t>
            </a:r>
            <a:endParaRPr lang="en-US" altLang="ja-JP" sz="1000" dirty="0" smtClean="0"/>
          </a:p>
        </p:txBody>
      </p:sp>
      <p:grpSp>
        <p:nvGrpSpPr>
          <p:cNvPr id="5" name="グループ化 21"/>
          <p:cNvGrpSpPr>
            <a:grpSpLocks noChangeAspect="1"/>
          </p:cNvGrpSpPr>
          <p:nvPr/>
        </p:nvGrpSpPr>
        <p:grpSpPr>
          <a:xfrm>
            <a:off x="260645" y="2051718"/>
            <a:ext cx="3585600" cy="1438091"/>
            <a:chOff x="116632" y="4237688"/>
            <a:chExt cx="2988000" cy="1198409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26203" t="10626" r="26202" b="55422"/>
            <a:stretch>
              <a:fillRect/>
            </a:stretch>
          </p:blipFill>
          <p:spPr bwMode="auto">
            <a:xfrm>
              <a:off x="116632" y="4237688"/>
              <a:ext cx="2988000" cy="1198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1196752" y="4932040"/>
              <a:ext cx="1380156" cy="2308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/>
                <a:t>登録申請ボタンを押す</a:t>
              </a:r>
              <a:endParaRPr kumimoji="1" lang="ja-JP" altLang="en-US" sz="1200" dirty="0"/>
            </a:p>
          </p:txBody>
        </p:sp>
        <p:sp>
          <p:nvSpPr>
            <p:cNvPr id="21" name="線吹き出し 2 (枠付き) 20"/>
            <p:cNvSpPr/>
            <p:nvPr/>
          </p:nvSpPr>
          <p:spPr>
            <a:xfrm>
              <a:off x="584712" y="5112072"/>
              <a:ext cx="252000" cy="108000"/>
            </a:xfrm>
            <a:prstGeom prst="borderCallout2">
              <a:avLst>
                <a:gd name="adj1" fmla="val 49614"/>
                <a:gd name="adj2" fmla="val 106308"/>
                <a:gd name="adj3" fmla="val 49613"/>
                <a:gd name="adj4" fmla="val 155073"/>
                <a:gd name="adj5" fmla="val 46912"/>
                <a:gd name="adj6" fmla="val 20078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　</a:t>
              </a:r>
              <a:endParaRPr kumimoji="1" lang="ja-JP" altLang="en-US" dirty="0"/>
            </a:p>
          </p:txBody>
        </p:sp>
      </p:grpSp>
      <p:sp>
        <p:nvSpPr>
          <p:cNvPr id="23" name="下矢印 22"/>
          <p:cNvSpPr/>
          <p:nvPr/>
        </p:nvSpPr>
        <p:spPr>
          <a:xfrm>
            <a:off x="1412776" y="3563888"/>
            <a:ext cx="216024" cy="144016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0" y="3779912"/>
            <a:ext cx="6453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⑤登録料請求メール受信</a:t>
            </a:r>
            <a:endParaRPr lang="en-US" altLang="ja-JP" sz="1000" dirty="0" smtClean="0"/>
          </a:p>
          <a:p>
            <a:r>
              <a:rPr lang="ja-JP" altLang="en-US" sz="1000" dirty="0" smtClean="0"/>
              <a:t>都道府県スポーツ少年団から登録料請求メールが届きます。</a:t>
            </a:r>
            <a:endParaRPr lang="en-US" altLang="ja-JP" sz="1000" dirty="0" smtClean="0"/>
          </a:p>
        </p:txBody>
      </p:sp>
      <p:grpSp>
        <p:nvGrpSpPr>
          <p:cNvPr id="9" name="グループ化 24"/>
          <p:cNvGrpSpPr>
            <a:grpSpLocks noChangeAspect="1"/>
          </p:cNvGrpSpPr>
          <p:nvPr/>
        </p:nvGrpSpPr>
        <p:grpSpPr>
          <a:xfrm>
            <a:off x="332645" y="4355965"/>
            <a:ext cx="3427581" cy="3037509"/>
            <a:chOff x="3717032" y="3851920"/>
            <a:chExt cx="2299973" cy="1967298"/>
          </a:xfrm>
        </p:grpSpPr>
        <p:pic>
          <p:nvPicPr>
            <p:cNvPr id="26" name="図 25"/>
            <p:cNvPicPr/>
            <p:nvPr/>
          </p:nvPicPr>
          <p:blipFill>
            <a:blip r:embed="rId3" cstate="print"/>
            <a:srcRect t="12116" r="44138" b="7726"/>
            <a:stretch>
              <a:fillRect/>
            </a:stretch>
          </p:blipFill>
          <p:spPr bwMode="auto">
            <a:xfrm>
              <a:off x="3717032" y="3851920"/>
              <a:ext cx="2299973" cy="1967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正方形/長方形 26"/>
            <p:cNvSpPr/>
            <p:nvPr/>
          </p:nvSpPr>
          <p:spPr>
            <a:xfrm>
              <a:off x="3861996" y="3851920"/>
              <a:ext cx="791140" cy="93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861048" y="4004320"/>
              <a:ext cx="540000" cy="72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3717032" y="4139952"/>
              <a:ext cx="540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041128" y="4644008"/>
              <a:ext cx="61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4005064" y="4598124"/>
              <a:ext cx="630032" cy="18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969120" y="5064497"/>
              <a:ext cx="612008" cy="8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006952" y="5111134"/>
              <a:ext cx="61200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789040" y="5437595"/>
              <a:ext cx="612008" cy="705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188640" y="4283968"/>
            <a:ext cx="3600400" cy="30963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-27384" y="7618402"/>
            <a:ext cx="6480720" cy="4001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⑥登録料の支払</a:t>
            </a:r>
            <a:endParaRPr lang="en-US" altLang="ja-JP" sz="1000" dirty="0" smtClean="0"/>
          </a:p>
          <a:p>
            <a:r>
              <a:rPr lang="ja-JP" altLang="en-US" sz="1000" dirty="0" smtClean="0"/>
              <a:t>登録料の支払い都道府県スポーツ少年団が指定する方法により、登録料を支払ってください。</a:t>
            </a:r>
            <a:endParaRPr lang="en-US" altLang="ja-JP" sz="1000" dirty="0" smtClean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-27384" y="8388424"/>
            <a:ext cx="6336704" cy="4001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⑦登録完了</a:t>
            </a:r>
            <a:endParaRPr lang="en-US" altLang="ja-JP" sz="1000" dirty="0" smtClean="0"/>
          </a:p>
          <a:p>
            <a:r>
              <a:rPr lang="ja-JP" altLang="en-US" sz="1000" dirty="0" smtClean="0"/>
              <a:t>登録料の支払いが確認できましたら、都道府県スポーツ少年団から登録確認メールが届きます。</a:t>
            </a:r>
            <a:endParaRPr lang="en-US" altLang="ja-JP" sz="1000" dirty="0" smtClean="0"/>
          </a:p>
        </p:txBody>
      </p:sp>
      <p:sp>
        <p:nvSpPr>
          <p:cNvPr id="45" name="コンテンツ プレースホルダ 2"/>
          <p:cNvSpPr txBox="1">
            <a:spLocks/>
          </p:cNvSpPr>
          <p:nvPr/>
        </p:nvSpPr>
        <p:spPr>
          <a:xfrm>
            <a:off x="72000" y="720000"/>
            <a:ext cx="6525344" cy="56619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①スポーツ少年団登録システムにログイン→②市区町村情報入力→③単位団登録申請の受付・登録料受領→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④都道府県スポーツ少年団へ登録申請</a:t>
            </a:r>
            <a:r>
              <a:rPr lang="ja-JP" alt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ja-JP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⑤登録料請求メール受信</a:t>
            </a:r>
            <a:r>
              <a:rPr lang="ja-JP" alt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ja-JP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⑥登録料の支払い</a:t>
            </a:r>
            <a:r>
              <a:rPr lang="ja-JP" alt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ja-JP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⑦登録完了</a:t>
            </a:r>
            <a:endParaRPr kumimoji="1" lang="ja-JP" altLang="en-US" sz="11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下矢印 45"/>
          <p:cNvSpPr/>
          <p:nvPr/>
        </p:nvSpPr>
        <p:spPr>
          <a:xfrm>
            <a:off x="1340768" y="7452320"/>
            <a:ext cx="216024" cy="144016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下矢印 46"/>
          <p:cNvSpPr/>
          <p:nvPr/>
        </p:nvSpPr>
        <p:spPr>
          <a:xfrm>
            <a:off x="1340768" y="8172400"/>
            <a:ext cx="216024" cy="144016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タイトル 1"/>
          <p:cNvSpPr>
            <a:spLocks noGrp="1"/>
          </p:cNvSpPr>
          <p:nvPr>
            <p:ph type="title"/>
          </p:nvPr>
        </p:nvSpPr>
        <p:spPr>
          <a:xfrm>
            <a:off x="0" y="-36512"/>
            <a:ext cx="6858000" cy="576064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/>
              <a:t>市区町村スポーツ少年団登録手続きの流れ</a:t>
            </a:r>
            <a:endParaRPr kumimoji="1" lang="ja-JP" altLang="en-US" sz="2000" b="1" dirty="0"/>
          </a:p>
        </p:txBody>
      </p:sp>
      <p:sp>
        <p:nvSpPr>
          <p:cNvPr id="38" name="スライド番号プレースホルダ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13</a:t>
            </a:fld>
            <a:r>
              <a:rPr kumimoji="1" lang="en-US" altLang="ja-JP" dirty="0" smtClean="0"/>
              <a:t>/13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0" y="1440000"/>
            <a:ext cx="6597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②市区町村情報入力</a:t>
            </a:r>
            <a:endParaRPr lang="en-US" altLang="ja-JP" sz="1000" dirty="0" smtClean="0"/>
          </a:p>
          <a:p>
            <a:r>
              <a:rPr lang="ja-JP" altLang="en-US" sz="1000" dirty="0" smtClean="0"/>
              <a:t>市区町村情報を入力・修正します。</a:t>
            </a:r>
            <a:endParaRPr lang="en-US" altLang="ja-JP" sz="1000" dirty="0" smtClean="0"/>
          </a:p>
        </p:txBody>
      </p:sp>
      <p:grpSp>
        <p:nvGrpSpPr>
          <p:cNvPr id="4" name="グループ化 45"/>
          <p:cNvGrpSpPr>
            <a:grpSpLocks noChangeAspect="1"/>
          </p:cNvGrpSpPr>
          <p:nvPr/>
        </p:nvGrpSpPr>
        <p:grpSpPr>
          <a:xfrm>
            <a:off x="116632" y="1907704"/>
            <a:ext cx="5847059" cy="5242182"/>
            <a:chOff x="4005064" y="1187624"/>
            <a:chExt cx="2088232" cy="18722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8015" t="10626" r="27711" b="14563"/>
            <a:stretch>
              <a:fillRect/>
            </a:stretch>
          </p:blipFill>
          <p:spPr bwMode="auto">
            <a:xfrm>
              <a:off x="4005064" y="1187624"/>
              <a:ext cx="2088232" cy="1872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" name="線吹き出し 2 (枠付き) 31"/>
            <p:cNvSpPr/>
            <p:nvPr/>
          </p:nvSpPr>
          <p:spPr>
            <a:xfrm>
              <a:off x="4005064" y="1778848"/>
              <a:ext cx="234900" cy="147806"/>
            </a:xfrm>
            <a:prstGeom prst="borderCallout2">
              <a:avLst>
                <a:gd name="adj1" fmla="val 49614"/>
                <a:gd name="adj2" fmla="val 106308"/>
                <a:gd name="adj3" fmla="val 51818"/>
                <a:gd name="adj4" fmla="val 299912"/>
                <a:gd name="adj5" fmla="val 51322"/>
                <a:gd name="adj6" fmla="val 156601"/>
              </a:avLst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735945" y="1778848"/>
              <a:ext cx="529266" cy="879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修正ボタンを押す</a:t>
              </a:r>
              <a:endParaRPr kumimoji="1" lang="ja-JP" altLang="en-US" sz="1000" dirty="0"/>
            </a:p>
          </p:txBody>
        </p:sp>
      </p:grpSp>
      <p:sp>
        <p:nvSpPr>
          <p:cNvPr id="46" name="コンテンツ プレースホルダ 2"/>
          <p:cNvSpPr txBox="1">
            <a:spLocks/>
          </p:cNvSpPr>
          <p:nvPr/>
        </p:nvSpPr>
        <p:spPr>
          <a:xfrm>
            <a:off x="72000" y="720000"/>
            <a:ext cx="6525344" cy="56619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①スポーツ少年団登録システムにログイン→</a:t>
            </a:r>
            <a:r>
              <a:rPr kumimoji="1" lang="ja-JP" altLang="en-US" sz="1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②市区町村情報入力</a:t>
            </a: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→③単位団登録申請の受付・登録料受領→</a:t>
            </a:r>
            <a:endParaRPr kumimoji="1" lang="en-US" altLang="ja-JP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1100" dirty="0" smtClean="0"/>
              <a:t>④都道府県スポーツ少年団へ登録申請→⑤登録料請求メール受信→⑥登録料の支払い→⑦登録完了</a:t>
            </a:r>
            <a:endParaRPr kumimoji="1" lang="ja-JP" altLang="en-US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-36512"/>
            <a:ext cx="6858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市区町村スポーツ少年団登録手続きの流れ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2</a:t>
            </a:fld>
            <a:r>
              <a:rPr kumimoji="1" lang="en-US" altLang="ja-JP" dirty="0" smtClean="0"/>
              <a:t>/13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テキスト ボックス 37"/>
          <p:cNvSpPr txBox="1"/>
          <p:nvPr/>
        </p:nvSpPr>
        <p:spPr>
          <a:xfrm>
            <a:off x="0" y="1440000"/>
            <a:ext cx="4653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②</a:t>
            </a:r>
            <a:r>
              <a:rPr lang="en-US" altLang="ja-JP" sz="1100" dirty="0" smtClean="0"/>
              <a:t>-1</a:t>
            </a:r>
            <a:r>
              <a:rPr lang="ja-JP" altLang="en-US" sz="1100" dirty="0" smtClean="0"/>
              <a:t>市区町村情報入力</a:t>
            </a:r>
            <a:endParaRPr lang="en-US" altLang="ja-JP" sz="1100" dirty="0" smtClean="0"/>
          </a:p>
          <a:p>
            <a:r>
              <a:rPr lang="ja-JP" altLang="en-US" sz="1100" dirty="0" smtClean="0"/>
              <a:t>市区町村情報を入力します。</a:t>
            </a:r>
            <a:endParaRPr lang="en-US" altLang="ja-JP" sz="1100" dirty="0" smtClean="0"/>
          </a:p>
        </p:txBody>
      </p:sp>
      <p:grpSp>
        <p:nvGrpSpPr>
          <p:cNvPr id="5" name="グループ化 60"/>
          <p:cNvGrpSpPr>
            <a:grpSpLocks noChangeAspect="1"/>
          </p:cNvGrpSpPr>
          <p:nvPr/>
        </p:nvGrpSpPr>
        <p:grpSpPr>
          <a:xfrm>
            <a:off x="116632" y="2151385"/>
            <a:ext cx="4147683" cy="6381055"/>
            <a:chOff x="404664" y="4211960"/>
            <a:chExt cx="2808312" cy="4680520"/>
          </a:xfrm>
        </p:grpSpPr>
        <p:grpSp>
          <p:nvGrpSpPr>
            <p:cNvPr id="6" name="グループ化 44"/>
            <p:cNvGrpSpPr/>
            <p:nvPr/>
          </p:nvGrpSpPr>
          <p:grpSpPr>
            <a:xfrm>
              <a:off x="404664" y="4211960"/>
              <a:ext cx="2808312" cy="4680520"/>
              <a:chOff x="3356992" y="3923928"/>
              <a:chExt cx="2736304" cy="5040560"/>
            </a:xfrm>
          </p:grpSpPr>
          <p:grpSp>
            <p:nvGrpSpPr>
              <p:cNvPr id="7" name="グループ化 38"/>
              <p:cNvGrpSpPr/>
              <p:nvPr/>
            </p:nvGrpSpPr>
            <p:grpSpPr>
              <a:xfrm>
                <a:off x="3356992" y="3923928"/>
                <a:ext cx="2736304" cy="5040560"/>
                <a:chOff x="3284984" y="0"/>
                <a:chExt cx="5760640" cy="11200287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7461" t="10626" r="28264" b="4719"/>
                <a:stretch>
                  <a:fillRect/>
                </a:stretch>
              </p:blipFill>
              <p:spPr bwMode="auto">
                <a:xfrm>
                  <a:off x="3284984" y="0"/>
                  <a:ext cx="5760640" cy="6192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27461" t="22640" r="28264" b="5453"/>
                <a:stretch>
                  <a:fillRect/>
                </a:stretch>
              </p:blipFill>
              <p:spPr bwMode="auto">
                <a:xfrm>
                  <a:off x="3284984" y="5940152"/>
                  <a:ext cx="5760640" cy="5260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0" name="正方形/長方形 39"/>
              <p:cNvSpPr>
                <a:spLocks noChangeAspect="1"/>
              </p:cNvSpPr>
              <p:nvPr/>
            </p:nvSpPr>
            <p:spPr>
              <a:xfrm>
                <a:off x="3356992" y="3923928"/>
                <a:ext cx="2736304" cy="50405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4365104" y="4860032"/>
                <a:ext cx="288032" cy="72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4941168" y="5317609"/>
                <a:ext cx="288032" cy="1137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3404497" y="6084168"/>
                <a:ext cx="816591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>
                <a:off x="3933056" y="8172400"/>
                <a:ext cx="792088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1" name="テキスト ボックス 50"/>
            <p:cNvSpPr txBox="1"/>
            <p:nvPr/>
          </p:nvSpPr>
          <p:spPr>
            <a:xfrm>
              <a:off x="453419" y="4788024"/>
              <a:ext cx="536307" cy="16339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 smtClean="0"/>
                <a:t>【</a:t>
              </a:r>
              <a:r>
                <a:rPr kumimoji="1" lang="ja-JP" altLang="en-US" sz="800" b="1" dirty="0" smtClean="0"/>
                <a:t>基本情報</a:t>
              </a:r>
              <a:r>
                <a:rPr kumimoji="1" lang="en-US" altLang="ja-JP" sz="800" b="1" dirty="0" smtClean="0"/>
                <a:t>】</a:t>
              </a:r>
              <a:endParaRPr kumimoji="1" lang="ja-JP" altLang="en-US" sz="800" b="1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818564" y="4788024"/>
              <a:ext cx="686313" cy="16339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 smtClean="0"/>
                <a:t>【</a:t>
              </a:r>
              <a:r>
                <a:rPr kumimoji="1" lang="ja-JP" altLang="en-US" sz="800" b="1" dirty="0" smtClean="0"/>
                <a:t>パスワード変更</a:t>
              </a:r>
              <a:r>
                <a:rPr kumimoji="1" lang="en-US" altLang="ja-JP" sz="800" b="1" dirty="0" smtClean="0"/>
                <a:t>】</a:t>
              </a:r>
              <a:endParaRPr kumimoji="1" lang="ja-JP" altLang="en-US" sz="800" b="1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451170" y="5364668"/>
              <a:ext cx="489801" cy="15802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 smtClean="0"/>
                <a:t>【</a:t>
              </a:r>
              <a:r>
                <a:rPr kumimoji="1" lang="ja-JP" altLang="en-US" sz="800" b="1" dirty="0" smtClean="0"/>
                <a:t>所在地</a:t>
              </a:r>
              <a:r>
                <a:rPr kumimoji="1" lang="en-US" altLang="ja-JP" sz="800" b="1" dirty="0" smtClean="0"/>
                <a:t>】</a:t>
              </a:r>
              <a:endParaRPr kumimoji="1" lang="ja-JP" altLang="en-US" sz="800" b="1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453419" y="6012160"/>
              <a:ext cx="568557" cy="15802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 smtClean="0"/>
                <a:t>【</a:t>
              </a:r>
              <a:r>
                <a:rPr kumimoji="1" lang="ja-JP" altLang="en-US" sz="800" b="1" dirty="0" smtClean="0"/>
                <a:t>登録役職員</a:t>
              </a:r>
              <a:r>
                <a:rPr kumimoji="1" lang="en-US" altLang="ja-JP" sz="800" b="1" dirty="0" smtClean="0"/>
                <a:t>】</a:t>
              </a:r>
              <a:endParaRPr kumimoji="1" lang="ja-JP" altLang="en-US" sz="800" b="1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44421" y="6853293"/>
              <a:ext cx="545304" cy="15802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u="sng" dirty="0" smtClean="0"/>
                <a:t>今回登録者数</a:t>
              </a:r>
              <a:endParaRPr kumimoji="1" lang="ja-JP" altLang="en-US" sz="800" b="1" u="sng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425668" y="7956375"/>
              <a:ext cx="369038" cy="16412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u="sng" dirty="0" smtClean="0"/>
                <a:t>登録料</a:t>
              </a:r>
              <a:endParaRPr kumimoji="1" lang="ja-JP" altLang="en-US" sz="800" b="1" u="sng" dirty="0"/>
            </a:p>
          </p:txBody>
        </p:sp>
      </p:grpSp>
      <p:sp>
        <p:nvSpPr>
          <p:cNvPr id="50" name="テキスト ボックス 49"/>
          <p:cNvSpPr txBox="1"/>
          <p:nvPr/>
        </p:nvSpPr>
        <p:spPr>
          <a:xfrm>
            <a:off x="4320480" y="2727456"/>
            <a:ext cx="2492896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入力項目</a:t>
            </a:r>
            <a:endParaRPr kumimoji="1" lang="en-US" altLang="ja-JP" sz="1000" dirty="0" smtClean="0"/>
          </a:p>
          <a:p>
            <a:r>
              <a:rPr lang="en-US" altLang="ja-JP" sz="1000" dirty="0" smtClean="0"/>
              <a:t>【</a:t>
            </a:r>
            <a:r>
              <a:rPr lang="ja-JP" altLang="en-US" sz="1000" dirty="0" smtClean="0"/>
              <a:t>基本情報</a:t>
            </a:r>
            <a:r>
              <a:rPr lang="en-US" altLang="ja-JP" sz="1000" dirty="0" smtClean="0"/>
              <a:t>】</a:t>
            </a:r>
          </a:p>
          <a:p>
            <a:r>
              <a:rPr lang="en-US" altLang="ja-JP" sz="1000" dirty="0" smtClean="0"/>
              <a:t>【</a:t>
            </a:r>
            <a:r>
              <a:rPr lang="ja-JP" altLang="en-US" sz="1000" dirty="0" smtClean="0"/>
              <a:t>所在地</a:t>
            </a:r>
            <a:r>
              <a:rPr lang="en-US" altLang="ja-JP" sz="1000" dirty="0" smtClean="0"/>
              <a:t>】</a:t>
            </a:r>
          </a:p>
          <a:p>
            <a:r>
              <a:rPr lang="en-US" altLang="ja-JP" sz="1000" dirty="0" smtClean="0"/>
              <a:t>【</a:t>
            </a:r>
            <a:r>
              <a:rPr lang="ja-JP" altLang="en-US" sz="1000" dirty="0" smtClean="0"/>
              <a:t>登録役職員</a:t>
            </a:r>
            <a:r>
              <a:rPr lang="en-US" altLang="ja-JP" sz="1000" dirty="0" smtClean="0"/>
              <a:t>】</a:t>
            </a:r>
            <a:r>
              <a:rPr lang="ja-JP" altLang="en-US" sz="1000" dirty="0" smtClean="0"/>
              <a:t>→新規登録　②</a:t>
            </a:r>
            <a:r>
              <a:rPr lang="en-US" altLang="ja-JP" sz="1000" dirty="0" smtClean="0"/>
              <a:t>-2</a:t>
            </a:r>
            <a:r>
              <a:rPr lang="ja-JP" altLang="en-US" sz="1000" dirty="0" smtClean="0"/>
              <a:t>へ</a:t>
            </a:r>
            <a:endParaRPr lang="en-US" altLang="ja-JP" sz="1000" dirty="0" smtClean="0"/>
          </a:p>
          <a:p>
            <a:endParaRPr lang="en-US" altLang="ja-JP" sz="1000" dirty="0"/>
          </a:p>
          <a:p>
            <a:r>
              <a:rPr lang="ja-JP" altLang="en-US" sz="1000" dirty="0" smtClean="0"/>
              <a:t>以下項目は自動で入力されます</a:t>
            </a:r>
            <a:endParaRPr lang="en-US" altLang="ja-JP" sz="1000" dirty="0" smtClean="0"/>
          </a:p>
          <a:p>
            <a:r>
              <a:rPr lang="ja-JP" altLang="en-US" sz="1000" u="sng" dirty="0" smtClean="0"/>
              <a:t>今回登録者数（市区町村内全ての数です）</a:t>
            </a:r>
            <a:endParaRPr lang="en-US" altLang="ja-JP" sz="1000" u="sng" dirty="0" smtClean="0"/>
          </a:p>
          <a:p>
            <a:r>
              <a:rPr lang="ja-JP" altLang="en-US" sz="1000" u="sng" dirty="0" smtClean="0"/>
              <a:t>登録料（市区町村内全ての数です）</a:t>
            </a:r>
            <a:endParaRPr lang="en-US" altLang="ja-JP" sz="1000" u="sng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628800" y="5535768"/>
            <a:ext cx="1224136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/>
              <a:t>「新規作成」ボタン</a:t>
            </a:r>
            <a:endParaRPr kumimoji="1" lang="ja-JP" altLang="en-US" sz="1000" b="1" dirty="0"/>
          </a:p>
        </p:txBody>
      </p:sp>
      <p:sp>
        <p:nvSpPr>
          <p:cNvPr id="61" name="コンテンツ プレースホルダ 2"/>
          <p:cNvSpPr txBox="1">
            <a:spLocks/>
          </p:cNvSpPr>
          <p:nvPr/>
        </p:nvSpPr>
        <p:spPr>
          <a:xfrm>
            <a:off x="72000" y="720000"/>
            <a:ext cx="6525344" cy="56619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①スポーツ少年団登録システムにログイン→</a:t>
            </a:r>
            <a:r>
              <a:rPr kumimoji="1" lang="ja-JP" altLang="en-US" sz="1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②市区町村情報入力</a:t>
            </a: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→③単位団登録申請の受付・登録料受領→</a:t>
            </a:r>
            <a:endParaRPr kumimoji="1" lang="en-US" altLang="ja-JP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1100" dirty="0" smtClean="0"/>
              <a:t>④都道府県スポーツ少年団へ登録申請→⑤登録料請求メール受信→⑥登録料の支払い→⑦登録完了</a:t>
            </a:r>
            <a:endParaRPr kumimoji="1" lang="ja-JP" altLang="en-US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0" y="-36512"/>
            <a:ext cx="6858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市区町村スポーツ少年団登録手続きの流れ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3</a:t>
            </a:fld>
            <a:r>
              <a:rPr kumimoji="1" lang="en-US" altLang="ja-JP" dirty="0" smtClean="0"/>
              <a:t>/13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テキスト ボックス 58"/>
          <p:cNvSpPr txBox="1"/>
          <p:nvPr/>
        </p:nvSpPr>
        <p:spPr>
          <a:xfrm>
            <a:off x="0" y="144000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②</a:t>
            </a:r>
            <a:r>
              <a:rPr lang="en-US" altLang="ja-JP" sz="1000" dirty="0" smtClean="0"/>
              <a:t>-2</a:t>
            </a:r>
            <a:r>
              <a:rPr lang="ja-JP" altLang="en-US" sz="1000" dirty="0" smtClean="0"/>
              <a:t>登録役職員</a:t>
            </a:r>
            <a:r>
              <a:rPr lang="en-US" altLang="ja-JP" sz="1000" dirty="0" smtClean="0"/>
              <a:t>[</a:t>
            </a:r>
            <a:r>
              <a:rPr lang="ja-JP" altLang="en-US" sz="1000" dirty="0" smtClean="0"/>
              <a:t>新規登録</a:t>
            </a:r>
            <a:r>
              <a:rPr lang="en-US" altLang="ja-JP" sz="1000" dirty="0" smtClean="0"/>
              <a:t>]</a:t>
            </a:r>
          </a:p>
          <a:p>
            <a:r>
              <a:rPr lang="ja-JP" altLang="en-US" sz="1000" dirty="0" smtClean="0"/>
              <a:t>単位団から登録する場合は、指導者から検索して登録を選択します。</a:t>
            </a:r>
            <a:endParaRPr lang="en-US" altLang="ja-JP" sz="10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7461" t="10626" r="47291" b="63781"/>
          <a:stretch>
            <a:fillRect/>
          </a:stretch>
        </p:blipFill>
        <p:spPr bwMode="auto">
          <a:xfrm>
            <a:off x="188640" y="1907704"/>
            <a:ext cx="2376264" cy="1354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" name="テキスト ボックス 59"/>
          <p:cNvSpPr txBox="1"/>
          <p:nvPr/>
        </p:nvSpPr>
        <p:spPr>
          <a:xfrm>
            <a:off x="2780928" y="1907704"/>
            <a:ext cx="2376264" cy="4001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新規登録　→　②</a:t>
            </a:r>
            <a:r>
              <a:rPr lang="en-US" altLang="ja-JP" sz="1000" dirty="0" smtClean="0"/>
              <a:t>-3</a:t>
            </a:r>
            <a:r>
              <a:rPr lang="ja-JP" altLang="en-US" sz="1000" dirty="0" smtClean="0"/>
              <a:t>へ</a:t>
            </a:r>
            <a:endParaRPr lang="en-US" altLang="ja-JP" sz="1000" dirty="0" smtClean="0"/>
          </a:p>
          <a:p>
            <a:r>
              <a:rPr lang="ja-JP" altLang="en-US" sz="1000" dirty="0" smtClean="0"/>
              <a:t>指導者から検索して登録　→　②</a:t>
            </a:r>
            <a:r>
              <a:rPr lang="en-US" altLang="ja-JP" sz="1000" dirty="0" smtClean="0"/>
              <a:t>-4</a:t>
            </a:r>
            <a:r>
              <a:rPr lang="ja-JP" altLang="en-US" sz="1000" dirty="0" smtClean="0"/>
              <a:t>へ</a:t>
            </a:r>
            <a:endParaRPr lang="en-US" altLang="ja-JP" sz="10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0" y="356388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②</a:t>
            </a:r>
            <a:r>
              <a:rPr lang="en-US" altLang="ja-JP" sz="1000" dirty="0" smtClean="0"/>
              <a:t>-3</a:t>
            </a:r>
            <a:r>
              <a:rPr lang="ja-JP" altLang="en-US" sz="1000" dirty="0" smtClean="0"/>
              <a:t>役職員新規登録</a:t>
            </a:r>
            <a:endParaRPr lang="en-US" altLang="ja-JP" sz="1000" dirty="0" smtClean="0"/>
          </a:p>
          <a:p>
            <a:r>
              <a:rPr lang="ja-JP" altLang="en-US" sz="1000" dirty="0" smtClean="0"/>
              <a:t>必要事項を入力し、新規登録を行います。</a:t>
            </a:r>
            <a:endParaRPr lang="en-US" altLang="ja-JP" sz="1000" dirty="0" smtClean="0"/>
          </a:p>
        </p:txBody>
      </p:sp>
      <p:grpSp>
        <p:nvGrpSpPr>
          <p:cNvPr id="61" name="グループ化 60"/>
          <p:cNvGrpSpPr>
            <a:grpSpLocks noChangeAspect="1"/>
          </p:cNvGrpSpPr>
          <p:nvPr/>
        </p:nvGrpSpPr>
        <p:grpSpPr>
          <a:xfrm>
            <a:off x="114013" y="4067928"/>
            <a:ext cx="4749697" cy="2921270"/>
            <a:chOff x="114018" y="4067939"/>
            <a:chExt cx="3653612" cy="224713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962" t="10828" r="15325" b="7470"/>
            <a:stretch>
              <a:fillRect/>
            </a:stretch>
          </p:blipFill>
          <p:spPr bwMode="auto">
            <a:xfrm>
              <a:off x="114018" y="4067939"/>
              <a:ext cx="3653612" cy="22471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6" name="正方形/長方形 65"/>
            <p:cNvSpPr/>
            <p:nvPr/>
          </p:nvSpPr>
          <p:spPr>
            <a:xfrm>
              <a:off x="1168457" y="6172801"/>
              <a:ext cx="1827895" cy="108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800" dirty="0" smtClean="0">
                  <a:solidFill>
                    <a:schemeClr val="tx1"/>
                  </a:solidFill>
                </a:rPr>
                <a:t>「新規登録」ボタンを押すと役職員に追加されます</a:t>
              </a:r>
            </a:p>
          </p:txBody>
        </p:sp>
        <p:sp>
          <p:nvSpPr>
            <p:cNvPr id="67" name="線吹き出し 1 (枠付き) 66"/>
            <p:cNvSpPr/>
            <p:nvPr/>
          </p:nvSpPr>
          <p:spPr>
            <a:xfrm>
              <a:off x="116033" y="6172801"/>
              <a:ext cx="276954" cy="127392"/>
            </a:xfrm>
            <a:prstGeom prst="borderCallout1">
              <a:avLst>
                <a:gd name="adj1" fmla="val 58128"/>
                <a:gd name="adj2" fmla="val 121036"/>
                <a:gd name="adj3" fmla="val 59212"/>
                <a:gd name="adj4" fmla="val 381101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58" name="線吹き出し 2 (枠付き) 57"/>
          <p:cNvSpPr/>
          <p:nvPr/>
        </p:nvSpPr>
        <p:spPr>
          <a:xfrm>
            <a:off x="260648" y="2627784"/>
            <a:ext cx="648072" cy="288032"/>
          </a:xfrm>
          <a:prstGeom prst="borderCallout2">
            <a:avLst>
              <a:gd name="adj1" fmla="val -207380"/>
              <a:gd name="adj2" fmla="val 386090"/>
              <a:gd name="adj3" fmla="val -202971"/>
              <a:gd name="adj4" fmla="val 243745"/>
              <a:gd name="adj5" fmla="val -28280"/>
              <a:gd name="adj6" fmla="val 53892"/>
            </a:avLst>
          </a:prstGeom>
          <a:noFill/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線吹き出し 2 (枠付き) 67"/>
          <p:cNvSpPr/>
          <p:nvPr/>
        </p:nvSpPr>
        <p:spPr>
          <a:xfrm>
            <a:off x="980728" y="2771800"/>
            <a:ext cx="648072" cy="288032"/>
          </a:xfrm>
          <a:prstGeom prst="borderCallout2">
            <a:avLst>
              <a:gd name="adj1" fmla="val -191947"/>
              <a:gd name="adj2" fmla="val 273411"/>
              <a:gd name="adj3" fmla="val -185334"/>
              <a:gd name="adj4" fmla="val 171237"/>
              <a:gd name="adj5" fmla="val 51086"/>
              <a:gd name="adj6" fmla="val 101903"/>
            </a:avLst>
          </a:prstGeom>
          <a:noFill/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コンテンツ プレースホルダ 2"/>
          <p:cNvSpPr txBox="1">
            <a:spLocks/>
          </p:cNvSpPr>
          <p:nvPr/>
        </p:nvSpPr>
        <p:spPr>
          <a:xfrm>
            <a:off x="72000" y="720000"/>
            <a:ext cx="6525344" cy="56619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①スポーツ少年団登録システムにログイン→</a:t>
            </a:r>
            <a:r>
              <a:rPr kumimoji="1" lang="ja-JP" altLang="en-US" sz="1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②市区町村情報入力</a:t>
            </a: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→③単位団登録申請の受付・登録料受領→</a:t>
            </a:r>
            <a:endParaRPr kumimoji="1" lang="en-US" altLang="ja-JP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1100" dirty="0" smtClean="0"/>
              <a:t>④都道府県スポーツ少年団へ登録申請→⑤登録料請求メール受信→⑥登録料の支払い→⑦登録完了</a:t>
            </a:r>
            <a:endParaRPr kumimoji="1" lang="ja-JP" altLang="en-US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0" y="-36512"/>
            <a:ext cx="6858000" cy="576064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/>
              <a:t>市区町村スポーツ少年団登録手続きの流れ</a:t>
            </a:r>
            <a:endParaRPr kumimoji="1" lang="ja-JP" altLang="en-US" sz="2000" b="1" dirty="0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4</a:t>
            </a:fld>
            <a:r>
              <a:rPr kumimoji="1" lang="en-US" altLang="ja-JP" dirty="0" smtClean="0"/>
              <a:t>/13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751" t="10626" r="11108" b="6688"/>
          <a:stretch>
            <a:fillRect/>
          </a:stretch>
        </p:blipFill>
        <p:spPr bwMode="auto">
          <a:xfrm>
            <a:off x="76314" y="2051720"/>
            <a:ext cx="6162373" cy="3619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0" y="1440000"/>
            <a:ext cx="6237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②</a:t>
            </a:r>
            <a:r>
              <a:rPr lang="en-US" altLang="ja-JP" sz="1000" dirty="0" smtClean="0"/>
              <a:t>-4</a:t>
            </a:r>
            <a:r>
              <a:rPr lang="ja-JP" altLang="en-US" sz="1000" dirty="0" smtClean="0"/>
              <a:t>指導者から検索して役職員を登録</a:t>
            </a:r>
            <a:endParaRPr lang="en-US" altLang="ja-JP" sz="1000" dirty="0" smtClean="0"/>
          </a:p>
          <a:p>
            <a:r>
              <a:rPr lang="ja-JP" altLang="en-US" sz="1000" dirty="0" smtClean="0"/>
              <a:t>市区町村内の単位団指導者（登録者）を役職員に登録する場合は、検索項目から「検索」ボタンを押して検索し、登録してください。</a:t>
            </a:r>
            <a:endParaRPr lang="en-US" altLang="ja-JP" sz="1000" dirty="0" smtClean="0"/>
          </a:p>
        </p:txBody>
      </p:sp>
      <p:sp>
        <p:nvSpPr>
          <p:cNvPr id="37" name="コンテンツ プレースホルダ 2"/>
          <p:cNvSpPr txBox="1">
            <a:spLocks/>
          </p:cNvSpPr>
          <p:nvPr/>
        </p:nvSpPr>
        <p:spPr>
          <a:xfrm>
            <a:off x="72000" y="720000"/>
            <a:ext cx="6525344" cy="56619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①スポーツ少年団登録システムにログイン→</a:t>
            </a:r>
            <a:r>
              <a:rPr kumimoji="1" lang="ja-JP" altLang="en-US" sz="1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②市区町村情報入力</a:t>
            </a: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→③単位団登録申請の受付・登録料受領→</a:t>
            </a:r>
            <a:endParaRPr kumimoji="1" lang="en-US" altLang="ja-JP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1100" dirty="0" smtClean="0"/>
              <a:t>④都道府県スポーツ少年団へ登録申請→⑤登録料請求メール受信→⑥登録料の支払い→⑦登録完了</a:t>
            </a:r>
            <a:endParaRPr kumimoji="1" lang="ja-JP" altLang="en-US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0" y="-36512"/>
            <a:ext cx="6858000" cy="576064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/>
              <a:t>市区町村スポーツ少年団登録手続きの流れ</a:t>
            </a:r>
            <a:endParaRPr kumimoji="1" lang="ja-JP" altLang="en-US" sz="2000" b="1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5</a:t>
            </a:fld>
            <a:r>
              <a:rPr kumimoji="1" lang="en-US" altLang="ja-JP" dirty="0" smtClean="0"/>
              <a:t>/13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4624" y="140364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②</a:t>
            </a:r>
            <a:r>
              <a:rPr lang="en-US" altLang="ja-JP" sz="1000" dirty="0" smtClean="0"/>
              <a:t>-5</a:t>
            </a:r>
            <a:r>
              <a:rPr lang="ja-JP" altLang="en-US" sz="1000" dirty="0" smtClean="0"/>
              <a:t>　全ての入力が完了したら「更新」ボタンを押してからメニュー画面に戻ります。</a:t>
            </a:r>
            <a:endParaRPr lang="en-US" altLang="ja-JP" sz="1000" dirty="0" smtClean="0"/>
          </a:p>
        </p:txBody>
      </p:sp>
      <p:grpSp>
        <p:nvGrpSpPr>
          <p:cNvPr id="37" name="グループ化 36"/>
          <p:cNvGrpSpPr>
            <a:grpSpLocks noChangeAspect="1"/>
          </p:cNvGrpSpPr>
          <p:nvPr/>
        </p:nvGrpSpPr>
        <p:grpSpPr>
          <a:xfrm>
            <a:off x="116629" y="1691677"/>
            <a:ext cx="4582350" cy="7049770"/>
            <a:chOff x="3573016" y="971600"/>
            <a:chExt cx="2808313" cy="4320480"/>
          </a:xfrm>
        </p:grpSpPr>
        <p:grpSp>
          <p:nvGrpSpPr>
            <p:cNvPr id="2" name="グループ化 44"/>
            <p:cNvGrpSpPr/>
            <p:nvPr/>
          </p:nvGrpSpPr>
          <p:grpSpPr>
            <a:xfrm>
              <a:off x="3573016" y="971600"/>
              <a:ext cx="2808313" cy="4320480"/>
              <a:chOff x="3356992" y="3923928"/>
              <a:chExt cx="2736305" cy="5040560"/>
            </a:xfrm>
          </p:grpSpPr>
          <p:grpSp>
            <p:nvGrpSpPr>
              <p:cNvPr id="3" name="グループ化 38"/>
              <p:cNvGrpSpPr/>
              <p:nvPr/>
            </p:nvGrpSpPr>
            <p:grpSpPr>
              <a:xfrm>
                <a:off x="3356992" y="3923928"/>
                <a:ext cx="2736304" cy="5040560"/>
                <a:chOff x="3284984" y="0"/>
                <a:chExt cx="5760640" cy="11200287"/>
              </a:xfrm>
            </p:grpSpPr>
            <p:pic>
              <p:nvPicPr>
                <p:cNvPr id="24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27461" t="10626" r="28264" b="4719"/>
                <a:stretch>
                  <a:fillRect/>
                </a:stretch>
              </p:blipFill>
              <p:spPr bwMode="auto">
                <a:xfrm>
                  <a:off x="3284984" y="0"/>
                  <a:ext cx="5760640" cy="6192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7461" t="22640" r="28264" b="5453"/>
                <a:stretch>
                  <a:fillRect/>
                </a:stretch>
              </p:blipFill>
              <p:spPr bwMode="auto">
                <a:xfrm>
                  <a:off x="3284984" y="5940152"/>
                  <a:ext cx="5760640" cy="5260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9" name="正方形/長方形 18"/>
              <p:cNvSpPr/>
              <p:nvPr/>
            </p:nvSpPr>
            <p:spPr>
              <a:xfrm>
                <a:off x="3356993" y="3923928"/>
                <a:ext cx="2736304" cy="50405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4365104" y="4860032"/>
                <a:ext cx="288032" cy="72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4899626" y="5339852"/>
                <a:ext cx="300959" cy="77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3373336" y="6084168"/>
                <a:ext cx="1053355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3933057" y="8172400"/>
                <a:ext cx="756903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3617148" y="1501167"/>
              <a:ext cx="445934" cy="13203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 smtClean="0"/>
                <a:t>【</a:t>
              </a:r>
              <a:r>
                <a:rPr kumimoji="1" lang="ja-JP" altLang="en-US" sz="800" b="1" dirty="0" smtClean="0"/>
                <a:t>基本情報</a:t>
              </a:r>
              <a:r>
                <a:rPr kumimoji="1" lang="en-US" altLang="ja-JP" sz="800" b="1" dirty="0" smtClean="0"/>
                <a:t>】</a:t>
              </a:r>
              <a:endParaRPr kumimoji="1" lang="ja-JP" altLang="en-US" sz="800" b="1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985191" y="1501167"/>
              <a:ext cx="626974" cy="13203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 smtClean="0"/>
                <a:t>【</a:t>
              </a:r>
              <a:r>
                <a:rPr kumimoji="1" lang="ja-JP" altLang="en-US" sz="800" b="1" dirty="0" smtClean="0"/>
                <a:t>パスワード変更</a:t>
              </a:r>
              <a:r>
                <a:rPr kumimoji="1" lang="en-US" altLang="ja-JP" sz="800" b="1" dirty="0" smtClean="0"/>
                <a:t>】</a:t>
              </a:r>
              <a:endParaRPr kumimoji="1" lang="ja-JP" altLang="en-US" sz="800" b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617148" y="2030731"/>
              <a:ext cx="385551" cy="13203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 smtClean="0"/>
                <a:t>【</a:t>
              </a:r>
              <a:r>
                <a:rPr kumimoji="1" lang="ja-JP" altLang="en-US" sz="800" b="1" dirty="0" smtClean="0"/>
                <a:t>所在地</a:t>
              </a:r>
              <a:r>
                <a:rPr kumimoji="1" lang="en-US" altLang="ja-JP" sz="800" b="1" dirty="0" smtClean="0"/>
                <a:t>】</a:t>
              </a:r>
              <a:endParaRPr kumimoji="1" lang="ja-JP" altLang="en-US" sz="800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617148" y="2648557"/>
              <a:ext cx="555076" cy="13203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 smtClean="0"/>
                <a:t>【</a:t>
              </a:r>
              <a:r>
                <a:rPr kumimoji="1" lang="ja-JP" altLang="en-US" sz="800" b="1" dirty="0" smtClean="0"/>
                <a:t>登録役職員</a:t>
              </a:r>
              <a:r>
                <a:rPr kumimoji="1" lang="en-US" altLang="ja-JP" sz="800" b="1" dirty="0" smtClean="0"/>
                <a:t>】</a:t>
              </a:r>
              <a:endParaRPr kumimoji="1" lang="ja-JP" altLang="en-US" sz="800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617148" y="3399129"/>
              <a:ext cx="529565" cy="13203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u="sng" dirty="0" smtClean="0"/>
                <a:t>今回登録者数</a:t>
              </a:r>
              <a:endParaRPr kumimoji="1" lang="ja-JP" altLang="en-US" sz="800" b="1" u="sng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612518" y="4427984"/>
              <a:ext cx="357673" cy="13203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u="sng" dirty="0" smtClean="0"/>
                <a:t>登録料</a:t>
              </a:r>
              <a:endParaRPr kumimoji="1" lang="ja-JP" altLang="en-US" sz="800" b="1" u="sng" dirty="0"/>
            </a:p>
          </p:txBody>
        </p:sp>
      </p:grpSp>
      <p:sp>
        <p:nvSpPr>
          <p:cNvPr id="38" name="コンテンツ プレースホルダ 2"/>
          <p:cNvSpPr txBox="1">
            <a:spLocks/>
          </p:cNvSpPr>
          <p:nvPr/>
        </p:nvSpPr>
        <p:spPr>
          <a:xfrm>
            <a:off x="72000" y="720000"/>
            <a:ext cx="6525344" cy="56619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①スポーツ少年団登録システムにログイン→</a:t>
            </a:r>
            <a:r>
              <a:rPr kumimoji="1" lang="ja-JP" altLang="en-US" sz="1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②市区町村情報入力</a:t>
            </a: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→③単位団登録申請の受付・登録料受領→</a:t>
            </a:r>
            <a:endParaRPr kumimoji="1" lang="en-US" altLang="ja-JP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1100" dirty="0" smtClean="0"/>
              <a:t>④都道府県スポーツ少年団へ登録申請→⑤登録料請求メール受信→⑥登録料の支払い→⑦登録完了</a:t>
            </a:r>
            <a:endParaRPr kumimoji="1" lang="ja-JP" altLang="en-US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タイトル 1"/>
          <p:cNvSpPr>
            <a:spLocks noGrp="1"/>
          </p:cNvSpPr>
          <p:nvPr>
            <p:ph type="title"/>
          </p:nvPr>
        </p:nvSpPr>
        <p:spPr>
          <a:xfrm>
            <a:off x="0" y="-36512"/>
            <a:ext cx="6858000" cy="576064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/>
              <a:t>市区町村スポーツ少年団登録手続きの流れ</a:t>
            </a:r>
            <a:endParaRPr kumimoji="1" lang="ja-JP" altLang="en-US" sz="2000" b="1" dirty="0"/>
          </a:p>
        </p:txBody>
      </p:sp>
      <p:sp>
        <p:nvSpPr>
          <p:cNvPr id="27" name="線吹き出し 1 (枠付き) 26"/>
          <p:cNvSpPr/>
          <p:nvPr/>
        </p:nvSpPr>
        <p:spPr>
          <a:xfrm>
            <a:off x="188640" y="8316416"/>
            <a:ext cx="288032" cy="144016"/>
          </a:xfrm>
          <a:prstGeom prst="borderCallout1">
            <a:avLst>
              <a:gd name="adj1" fmla="val 54024"/>
              <a:gd name="adj2" fmla="val 114496"/>
              <a:gd name="adj3" fmla="val 55181"/>
              <a:gd name="adj4" fmla="val 17897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92696" y="8316996"/>
            <a:ext cx="1944216" cy="2154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800" dirty="0" smtClean="0"/>
              <a:t>「戻る」ボタンでメニュー画面に戻ります</a:t>
            </a:r>
            <a:endParaRPr kumimoji="1" lang="ja-JP" alt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6</a:t>
            </a:fld>
            <a:r>
              <a:rPr kumimoji="1" lang="en-US" altLang="ja-JP" dirty="0" smtClean="0"/>
              <a:t>/13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下矢印 6"/>
          <p:cNvSpPr/>
          <p:nvPr/>
        </p:nvSpPr>
        <p:spPr>
          <a:xfrm>
            <a:off x="3212976" y="971600"/>
            <a:ext cx="216024" cy="144016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0" y="144000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③単位団登録申請の受付・登録料受領</a:t>
            </a:r>
            <a:endParaRPr lang="en-US" altLang="ja-JP" sz="1000" dirty="0" smtClean="0"/>
          </a:p>
          <a:p>
            <a:r>
              <a:rPr lang="ja-JP" altLang="en-US" sz="1000" dirty="0" smtClean="0"/>
              <a:t>　登録料の設定を行います。</a:t>
            </a:r>
            <a:endParaRPr lang="en-US" altLang="ja-JP" sz="1000" dirty="0" smtClean="0"/>
          </a:p>
        </p:txBody>
      </p:sp>
      <p:grpSp>
        <p:nvGrpSpPr>
          <p:cNvPr id="37" name="グループ化 36"/>
          <p:cNvGrpSpPr>
            <a:grpSpLocks noChangeAspect="1"/>
          </p:cNvGrpSpPr>
          <p:nvPr/>
        </p:nvGrpSpPr>
        <p:grpSpPr>
          <a:xfrm>
            <a:off x="116626" y="1907698"/>
            <a:ext cx="3676968" cy="3296591"/>
            <a:chOff x="116632" y="1907704"/>
            <a:chExt cx="2088232" cy="1872208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8015" t="10626" r="27711" b="14563"/>
            <a:stretch>
              <a:fillRect/>
            </a:stretch>
          </p:blipFill>
          <p:spPr bwMode="auto">
            <a:xfrm>
              <a:off x="116632" y="1907704"/>
              <a:ext cx="2088232" cy="1872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8" name="線吹き出し 2 (枠付き) 47"/>
            <p:cNvSpPr/>
            <p:nvPr/>
          </p:nvSpPr>
          <p:spPr>
            <a:xfrm>
              <a:off x="648270" y="3502611"/>
              <a:ext cx="234900" cy="147806"/>
            </a:xfrm>
            <a:prstGeom prst="borderCallout2">
              <a:avLst>
                <a:gd name="adj1" fmla="val 49614"/>
                <a:gd name="adj2" fmla="val 106308"/>
                <a:gd name="adj3" fmla="val 51818"/>
                <a:gd name="adj4" fmla="val 159342"/>
                <a:gd name="adj5" fmla="val 53762"/>
                <a:gd name="adj6" fmla="val 239505"/>
              </a:avLst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220799" y="3502611"/>
              <a:ext cx="812600" cy="1398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「単位団」ボタンを押す</a:t>
              </a:r>
              <a:endParaRPr kumimoji="1" lang="ja-JP" altLang="en-US" sz="1000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0305" t="10626" r="11108" b="37203"/>
          <a:stretch>
            <a:fillRect/>
          </a:stretch>
        </p:blipFill>
        <p:spPr bwMode="auto">
          <a:xfrm>
            <a:off x="95071" y="6051772"/>
            <a:ext cx="6646297" cy="2480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" name="下矢印 50"/>
          <p:cNvSpPr/>
          <p:nvPr/>
        </p:nvSpPr>
        <p:spPr>
          <a:xfrm>
            <a:off x="908720" y="5292080"/>
            <a:ext cx="216024" cy="144016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4624" y="5458162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③</a:t>
            </a:r>
            <a:r>
              <a:rPr lang="en-US" altLang="ja-JP" sz="1000" dirty="0" smtClean="0"/>
              <a:t>-1</a:t>
            </a:r>
            <a:r>
              <a:rPr lang="ja-JP" altLang="en-US" sz="1000" dirty="0" smtClean="0"/>
              <a:t>　登録料・振込先の設定</a:t>
            </a:r>
            <a:endParaRPr lang="en-US" altLang="ja-JP" sz="1000" dirty="0" smtClean="0"/>
          </a:p>
          <a:p>
            <a:r>
              <a:rPr lang="ja-JP" altLang="en-US" sz="1000" dirty="0" smtClean="0"/>
              <a:t>　指導者登録料・団員登録料を設定して下さい。</a:t>
            </a:r>
            <a:endParaRPr lang="en-US" altLang="ja-JP" sz="1000" dirty="0" smtClean="0"/>
          </a:p>
          <a:p>
            <a:r>
              <a:rPr lang="ja-JP" altLang="en-US" sz="1000" dirty="0" smtClean="0"/>
              <a:t>　銀行振込先を入力してください（現金で受領の場合は登録料請求の入力画面で指定できます）。</a:t>
            </a:r>
            <a:endParaRPr lang="en-US" altLang="ja-JP" sz="1000" dirty="0" smtClean="0"/>
          </a:p>
        </p:txBody>
      </p:sp>
      <p:sp>
        <p:nvSpPr>
          <p:cNvPr id="38" name="コンテンツ プレースホルダ 2"/>
          <p:cNvSpPr txBox="1">
            <a:spLocks/>
          </p:cNvSpPr>
          <p:nvPr/>
        </p:nvSpPr>
        <p:spPr>
          <a:xfrm>
            <a:off x="72000" y="720000"/>
            <a:ext cx="6525344" cy="56619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①スポーツ少年団登録システムにログイン→②市区町村情報入力→</a:t>
            </a:r>
            <a:r>
              <a:rPr kumimoji="1" lang="ja-JP" altLang="en-US" sz="1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③単位団登録申請の受付・登録料受領</a:t>
            </a: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→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1100" dirty="0" smtClean="0"/>
              <a:t>④都道府県スポーツ少年団へ登録申請→⑤登録料請求メール受信→⑥登録料の支払い→⑦登録完了</a:t>
            </a:r>
            <a:endParaRPr kumimoji="1" lang="ja-JP" altLang="en-US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0" y="-36512"/>
            <a:ext cx="6858000" cy="576064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/>
              <a:t>市区町村スポーツ少年団登録手続きの流れ</a:t>
            </a:r>
            <a:endParaRPr kumimoji="1" lang="ja-JP" altLang="en-US" sz="2000" b="1" dirty="0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7</a:t>
            </a:fld>
            <a:r>
              <a:rPr kumimoji="1" lang="en-US" altLang="ja-JP" dirty="0" smtClean="0"/>
              <a:t>/13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14400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③</a:t>
            </a:r>
            <a:r>
              <a:rPr lang="en-US" altLang="ja-JP" sz="1000" dirty="0" smtClean="0"/>
              <a:t>-2</a:t>
            </a:r>
            <a:r>
              <a:rPr lang="ja-JP" altLang="en-US" sz="1000" dirty="0" smtClean="0"/>
              <a:t>　申請状況の確認・編集</a:t>
            </a:r>
            <a:endParaRPr lang="en-US" altLang="ja-JP" sz="1000" dirty="0" smtClean="0"/>
          </a:p>
          <a:p>
            <a:r>
              <a:rPr lang="ja-JP" altLang="en-US" sz="1000" dirty="0" smtClean="0"/>
              <a:t>画面上部の「申請状況確認」ボタンを押して、申請状況確認画面に移ります。</a:t>
            </a:r>
            <a:endParaRPr lang="en-US" altLang="ja-JP" sz="1000" dirty="0" smtClean="0"/>
          </a:p>
        </p:txBody>
      </p:sp>
      <p:grpSp>
        <p:nvGrpSpPr>
          <p:cNvPr id="45" name="グループ化 44"/>
          <p:cNvGrpSpPr>
            <a:grpSpLocks noChangeAspect="1"/>
          </p:cNvGrpSpPr>
          <p:nvPr/>
        </p:nvGrpSpPr>
        <p:grpSpPr>
          <a:xfrm>
            <a:off x="81133" y="1907704"/>
            <a:ext cx="5292083" cy="5065632"/>
            <a:chOff x="260648" y="1979976"/>
            <a:chExt cx="2482217" cy="2376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9713" t="12280" r="32692" b="6688"/>
            <a:stretch>
              <a:fillRect/>
            </a:stretch>
          </p:blipFill>
          <p:spPr bwMode="auto">
            <a:xfrm>
              <a:off x="260648" y="1979976"/>
              <a:ext cx="2482217" cy="237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1155446" y="2554149"/>
              <a:ext cx="1350995" cy="10105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 smtClean="0"/>
                <a:t>「申請状況確認」ボタンを押して、申請状況確認画面に移ります</a:t>
              </a:r>
              <a:endParaRPr kumimoji="1" lang="ja-JP" altLang="en-US" sz="800" dirty="0"/>
            </a:p>
          </p:txBody>
        </p:sp>
        <p:sp>
          <p:nvSpPr>
            <p:cNvPr id="6" name="線吹き出し 1 (枠付き) 5"/>
            <p:cNvSpPr/>
            <p:nvPr/>
          </p:nvSpPr>
          <p:spPr>
            <a:xfrm>
              <a:off x="277299" y="2520374"/>
              <a:ext cx="743047" cy="144016"/>
            </a:xfrm>
            <a:prstGeom prst="borderCallout1">
              <a:avLst>
                <a:gd name="adj1" fmla="val 53897"/>
                <a:gd name="adj2" fmla="val 102213"/>
                <a:gd name="adj3" fmla="val 53584"/>
                <a:gd name="adj4" fmla="val 11415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コンテンツ プレースホルダ 2"/>
          <p:cNvSpPr txBox="1">
            <a:spLocks/>
          </p:cNvSpPr>
          <p:nvPr/>
        </p:nvSpPr>
        <p:spPr>
          <a:xfrm>
            <a:off x="72000" y="720000"/>
            <a:ext cx="6525344" cy="56619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①スポーツ少年団登録システムにログイン→②市区町村情報入力→</a:t>
            </a:r>
            <a:r>
              <a:rPr kumimoji="1" lang="ja-JP" altLang="en-US" sz="1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③単位団登録申請の受付・登録料受領</a:t>
            </a: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→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1100" dirty="0" smtClean="0"/>
              <a:t>④都道府県スポーツ少年団へ登録申請→⑤登録料請求メール受信→⑥登録料の支払い→⑦登録完了</a:t>
            </a:r>
            <a:endParaRPr kumimoji="1" lang="ja-JP" altLang="en-US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0" y="-36512"/>
            <a:ext cx="6858000" cy="576064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/>
              <a:t>市区町村スポーツ少年団登録手続きの流れ</a:t>
            </a:r>
            <a:endParaRPr kumimoji="1" lang="ja-JP" altLang="en-US" sz="2000" b="1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8</a:t>
            </a:fld>
            <a:r>
              <a:rPr kumimoji="1" lang="en-US" altLang="ja-JP" dirty="0" smtClean="0"/>
              <a:t>/13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0" y="1331640"/>
            <a:ext cx="3284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③</a:t>
            </a:r>
            <a:r>
              <a:rPr lang="en-US" altLang="ja-JP" sz="1000" dirty="0" smtClean="0"/>
              <a:t>-3</a:t>
            </a:r>
            <a:r>
              <a:rPr lang="ja-JP" altLang="en-US" sz="1000" dirty="0" smtClean="0"/>
              <a:t>　申請状況の確認・編集</a:t>
            </a:r>
            <a:endParaRPr lang="en-US" altLang="ja-JP" sz="1000" dirty="0" smtClean="0"/>
          </a:p>
          <a:p>
            <a:r>
              <a:rPr lang="ja-JP" altLang="en-US" sz="1000" dirty="0" smtClean="0"/>
              <a:t>一覧が表示されます</a:t>
            </a:r>
            <a:endParaRPr lang="en-US" altLang="ja-JP" sz="1000" dirty="0" smtClean="0"/>
          </a:p>
          <a:p>
            <a:r>
              <a:rPr lang="ja-JP" altLang="en-US" sz="1000" dirty="0" smtClean="0"/>
              <a:t>登録申請状況がステータス欄に表示されます。</a:t>
            </a:r>
            <a:endParaRPr lang="en-US" altLang="ja-JP" sz="1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324" t="21365" r="5573" b="32281"/>
          <a:stretch>
            <a:fillRect/>
          </a:stretch>
        </p:blipFill>
        <p:spPr bwMode="auto">
          <a:xfrm>
            <a:off x="72003" y="1907704"/>
            <a:ext cx="6260396" cy="1831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44624" y="4177694"/>
            <a:ext cx="6408712" cy="249299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「ステータス」欄の表示について</a:t>
            </a:r>
            <a:endParaRPr kumimoji="1" lang="en-US" altLang="ja-JP" sz="1200" dirty="0" smtClean="0"/>
          </a:p>
          <a:p>
            <a:r>
              <a:rPr lang="ja-JP" altLang="en-US" sz="1200" b="1" u="sng" dirty="0" smtClean="0"/>
              <a:t>未申請</a:t>
            </a:r>
            <a:r>
              <a:rPr lang="ja-JP" altLang="en-US" sz="1200" dirty="0" smtClean="0"/>
              <a:t>･･･単位団からの登録申請が無い状況です。申請期限までに申請されない場合は、登録更新の手続き状況についてご確認をお願いします。</a:t>
            </a:r>
            <a:endParaRPr lang="en-US" altLang="ja-JP" sz="1200" dirty="0" smtClean="0"/>
          </a:p>
          <a:p>
            <a:endParaRPr lang="en-US" altLang="ja-JP" sz="1200" dirty="0" smtClean="0"/>
          </a:p>
          <a:p>
            <a:r>
              <a:rPr lang="ja-JP" altLang="en-US" sz="1200" b="1" u="sng" dirty="0" smtClean="0"/>
              <a:t>申請中</a:t>
            </a:r>
            <a:r>
              <a:rPr lang="ja-JP" altLang="en-US" sz="1200" dirty="0" smtClean="0"/>
              <a:t>･･･単位団から登録申請されている状況です。単位団名称をクリックし、申請内容を確認してください。登録を受理する場合は、ページ下部の「確認」ボタンを押し、登録料の請求を行います。登録料請求メールが自動的に作成されますので、必要事項を追記し送信してください。</a:t>
            </a:r>
            <a:endParaRPr lang="en-US" altLang="ja-JP" sz="1200" dirty="0" smtClean="0"/>
          </a:p>
          <a:p>
            <a:endParaRPr lang="en-US" altLang="ja-JP" sz="1200" dirty="0" smtClean="0"/>
          </a:p>
          <a:p>
            <a:r>
              <a:rPr lang="ja-JP" altLang="en-US" sz="1200" b="1" u="sng" dirty="0" smtClean="0"/>
              <a:t>入金待ち</a:t>
            </a:r>
            <a:r>
              <a:rPr lang="ja-JP" altLang="en-US" sz="1200" dirty="0" smtClean="0"/>
              <a:t>･･･</a:t>
            </a:r>
            <a:r>
              <a:rPr lang="ja-JP" altLang="ja-JP" sz="1200" dirty="0" smtClean="0"/>
              <a:t>単位団に登録料を請求した状況を示しています。入金期限までに登録料が支払われない場合は、督促をしてください。 </a:t>
            </a:r>
            <a:endParaRPr lang="en-US" altLang="ja-JP" sz="1200" dirty="0" smtClean="0"/>
          </a:p>
          <a:p>
            <a:endParaRPr lang="en-US" altLang="ja-JP" sz="1200" dirty="0" smtClean="0"/>
          </a:p>
          <a:p>
            <a:r>
              <a:rPr lang="ja-JP" altLang="en-US" sz="1200" b="1" u="sng" dirty="0" smtClean="0"/>
              <a:t>登録</a:t>
            </a:r>
            <a:r>
              <a:rPr lang="ja-JP" altLang="en-US" sz="1200" dirty="0" smtClean="0"/>
              <a:t>･･･</a:t>
            </a:r>
            <a:r>
              <a:rPr lang="ja-JP" altLang="ja-JP" sz="1200" dirty="0" smtClean="0"/>
              <a:t>登録料の入金が確認できたら、「編集」ボタンを押し、ステータスの変更を手動で行います。登録料受領確認メールが自動的に作成されますので、必要事項を追記し送信してください。</a:t>
            </a:r>
            <a:endParaRPr kumimoji="1" lang="ja-JP" altLang="en-US" sz="1200" dirty="0"/>
          </a:p>
        </p:txBody>
      </p:sp>
      <p:sp>
        <p:nvSpPr>
          <p:cNvPr id="11" name="線吹き出し 2 (枠付き) 10"/>
          <p:cNvSpPr/>
          <p:nvPr/>
        </p:nvSpPr>
        <p:spPr>
          <a:xfrm>
            <a:off x="4221088" y="3419872"/>
            <a:ext cx="1800200" cy="288032"/>
          </a:xfrm>
          <a:prstGeom prst="borderCallout2">
            <a:avLst>
              <a:gd name="adj1" fmla="val -47477"/>
              <a:gd name="adj2" fmla="val 53890"/>
              <a:gd name="adj3" fmla="val -122434"/>
              <a:gd name="adj4" fmla="val 67849"/>
              <a:gd name="adj5" fmla="val -121128"/>
              <a:gd name="adj6" fmla="val 9753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 smtClean="0">
                <a:solidFill>
                  <a:schemeClr val="tx1"/>
                </a:solidFill>
              </a:rPr>
              <a:t>ステータスが編集できます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コンテンツ プレースホルダ 2"/>
          <p:cNvSpPr txBox="1">
            <a:spLocks/>
          </p:cNvSpPr>
          <p:nvPr/>
        </p:nvSpPr>
        <p:spPr>
          <a:xfrm>
            <a:off x="72000" y="720000"/>
            <a:ext cx="6525344" cy="56619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①スポーツ少年団登録システムにログイン→②市区町村情報入力→</a:t>
            </a:r>
            <a:r>
              <a:rPr kumimoji="1" lang="ja-JP" altLang="en-US" sz="1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③単位団登録申請の受付・登録料受領</a:t>
            </a: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→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1100" dirty="0" smtClean="0"/>
              <a:t>④都道府県スポーツ少年団へ登録申請→⑤登録料請求メール受信→⑥登録料の支払い→⑦登録完了</a:t>
            </a:r>
            <a:endParaRPr kumimoji="1" lang="ja-JP" altLang="en-US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0" y="-36512"/>
            <a:ext cx="6858000" cy="576064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/>
              <a:t>市区町村スポーツ少年団登録手続きの流れ</a:t>
            </a:r>
            <a:endParaRPr kumimoji="1" lang="ja-JP" altLang="en-US" sz="2000" b="1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382-25CA-4FA2-AF84-F9A141A90FAA}" type="slidenum">
              <a:rPr kumimoji="1" lang="ja-JP" altLang="en-US" smtClean="0"/>
              <a:pPr/>
              <a:t>9</a:t>
            </a:fld>
            <a:r>
              <a:rPr kumimoji="1" lang="en-US" altLang="ja-JP" dirty="0" smtClean="0"/>
              <a:t>/13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1350</Words>
  <Application>Microsoft Office PowerPoint</Application>
  <PresentationFormat>画面に合わせる (4:3)</PresentationFormat>
  <Paragraphs>151</Paragraphs>
  <Slides>13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Office テーマ</vt:lpstr>
      <vt:lpstr>市区町村スポーツ少年団登録手続きの流れ</vt:lpstr>
      <vt:lpstr>PowerPoint プレゼンテーション</vt:lpstr>
      <vt:lpstr>PowerPoint プレゼンテーション</vt:lpstr>
      <vt:lpstr>市区町村スポーツ少年団登録手続きの流れ</vt:lpstr>
      <vt:lpstr>市区町村スポーツ少年団登録手続きの流れ</vt:lpstr>
      <vt:lpstr>市区町村スポーツ少年団登録手続きの流れ</vt:lpstr>
      <vt:lpstr>市区町村スポーツ少年団登録手続きの流れ</vt:lpstr>
      <vt:lpstr>市区町村スポーツ少年団登録手続きの流れ</vt:lpstr>
      <vt:lpstr>市区町村スポーツ少年団登録手続きの流れ</vt:lpstr>
      <vt:lpstr>市区町村スポーツ少年団登録手続きの流れ</vt:lpstr>
      <vt:lpstr>市区町村スポーツ少年団登録手続きの流れ</vt:lpstr>
      <vt:lpstr>市区町村スポーツ少年団登録手続きの流れ</vt:lpstr>
      <vt:lpstr>市区町村スポーツ少年団登録手続きの流れ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ozawa-hiro</dc:creator>
  <cp:lastModifiedBy>宮本実季</cp:lastModifiedBy>
  <cp:revision>74</cp:revision>
  <dcterms:created xsi:type="dcterms:W3CDTF">2015-02-26T01:05:34Z</dcterms:created>
  <dcterms:modified xsi:type="dcterms:W3CDTF">2018-03-09T04:31:57Z</dcterms:modified>
</cp:coreProperties>
</file>